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BUDGET%20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DEPENSES DE FONCTIONNEMENT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Feuil1!$B$2</c:f>
              <c:strCache>
                <c:ptCount val="1"/>
                <c:pt idx="0">
                  <c:v>BP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1103399607417595E-2"/>
                  <c:y val="-1.285181880381375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Feuil1!$A$3:$A$11</c:f>
              <c:strCache>
                <c:ptCount val="9"/>
                <c:pt idx="0">
                  <c:v>CHARGES A CARACTERE GENERAL</c:v>
                </c:pt>
                <c:pt idx="1">
                  <c:v>CHARGES DE PERSONNEL</c:v>
                </c:pt>
                <c:pt idx="2">
                  <c:v>ATTENUATIONS DE CHARGES</c:v>
                </c:pt>
                <c:pt idx="3">
                  <c:v>DEPENSES IMPREVUES</c:v>
                </c:pt>
                <c:pt idx="4">
                  <c:v>VIRT A SECTION INVESTISSEMENT</c:v>
                </c:pt>
                <c:pt idx="5">
                  <c:v>AUTRES CHARGES GESTION</c:v>
                </c:pt>
                <c:pt idx="6">
                  <c:v>CHARGES FINANCIERES</c:v>
                </c:pt>
                <c:pt idx="7">
                  <c:v>DOTATIONS AUX AMORTISSEMENTS</c:v>
                </c:pt>
                <c:pt idx="8">
                  <c:v>DOTATIONS AUX PROVISIONS</c:v>
                </c:pt>
              </c:strCache>
            </c:strRef>
          </c:cat>
          <c:val>
            <c:numRef>
              <c:f>Feuil1!$B$3:$B$11</c:f>
              <c:numCache>
                <c:formatCode>#,##0</c:formatCode>
                <c:ptCount val="9"/>
                <c:pt idx="0">
                  <c:v>20905</c:v>
                </c:pt>
                <c:pt idx="1">
                  <c:v>36415</c:v>
                </c:pt>
                <c:pt idx="2">
                  <c:v>10184</c:v>
                </c:pt>
                <c:pt idx="3">
                  <c:v>1911</c:v>
                </c:pt>
                <c:pt idx="4">
                  <c:v>1950</c:v>
                </c:pt>
                <c:pt idx="5">
                  <c:v>37061</c:v>
                </c:pt>
                <c:pt idx="6">
                  <c:v>1837</c:v>
                </c:pt>
                <c:pt idx="7">
                  <c:v>641</c:v>
                </c:pt>
              </c:numCache>
            </c:numRef>
          </c:val>
        </c:ser>
        <c:ser>
          <c:idx val="1"/>
          <c:order val="1"/>
          <c:tx>
            <c:strRef>
              <c:f>Feuil1!$C$2</c:f>
              <c:strCache>
                <c:ptCount val="1"/>
                <c:pt idx="0">
                  <c:v>REALISE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804532809890128E-2"/>
                  <c:y val="-5.140727521525500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206799214835191E-2"/>
                  <c:y val="8.41219675797028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758499018543922E-2"/>
                  <c:y val="8.41219675797022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804532809890128E-2"/>
                  <c:y val="5.60813117198018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2953966208653861E-2"/>
                  <c:y val="-1.40203279299504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25283300618133E-3"/>
                  <c:y val="-1.40203279299504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2953966208653861E-2"/>
                  <c:y val="-1.12162623439603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Feuil1!$A$3:$A$11</c:f>
              <c:strCache>
                <c:ptCount val="9"/>
                <c:pt idx="0">
                  <c:v>CHARGES A CARACTERE GENERAL</c:v>
                </c:pt>
                <c:pt idx="1">
                  <c:v>CHARGES DE PERSONNEL</c:v>
                </c:pt>
                <c:pt idx="2">
                  <c:v>ATTENUATIONS DE CHARGES</c:v>
                </c:pt>
                <c:pt idx="3">
                  <c:v>DEPENSES IMPREVUES</c:v>
                </c:pt>
                <c:pt idx="4">
                  <c:v>VIRT A SECTION INVESTISSEMENT</c:v>
                </c:pt>
                <c:pt idx="5">
                  <c:v>AUTRES CHARGES GESTION</c:v>
                </c:pt>
                <c:pt idx="6">
                  <c:v>CHARGES FINANCIERES</c:v>
                </c:pt>
                <c:pt idx="7">
                  <c:v>DOTATIONS AUX AMORTISSEMENTS</c:v>
                </c:pt>
                <c:pt idx="8">
                  <c:v>DOTATIONS AUX PROVISIONS</c:v>
                </c:pt>
              </c:strCache>
            </c:strRef>
          </c:cat>
          <c:val>
            <c:numRef>
              <c:f>Feuil1!$C$3:$C$11</c:f>
              <c:numCache>
                <c:formatCode>#,##0</c:formatCode>
                <c:ptCount val="9"/>
                <c:pt idx="0">
                  <c:v>16168.11</c:v>
                </c:pt>
                <c:pt idx="1">
                  <c:v>37502.910000000003</c:v>
                </c:pt>
                <c:pt idx="2">
                  <c:v>10184</c:v>
                </c:pt>
                <c:pt idx="5">
                  <c:v>35046.949999999997</c:v>
                </c:pt>
                <c:pt idx="6">
                  <c:v>946.98</c:v>
                </c:pt>
                <c:pt idx="7">
                  <c:v>641</c:v>
                </c:pt>
                <c:pt idx="8">
                  <c:v>1500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8083752"/>
        <c:axId val="188084144"/>
      </c:barChart>
      <c:catAx>
        <c:axId val="188083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084144"/>
        <c:crosses val="autoZero"/>
        <c:auto val="1"/>
        <c:lblAlgn val="ctr"/>
        <c:lblOffset val="100"/>
        <c:noMultiLvlLbl val="0"/>
      </c:catAx>
      <c:valAx>
        <c:axId val="18808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083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Feuil1!$B$2</c:f>
              <c:strCache>
                <c:ptCount val="1"/>
                <c:pt idx="0">
                  <c:v>BP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Feuil1!$A$3:$A$10</c:f>
              <c:strCache>
                <c:ptCount val="8"/>
                <c:pt idx="0">
                  <c:v>CHARGES A CARACTERE GENERAL</c:v>
                </c:pt>
                <c:pt idx="1">
                  <c:v>CHARGES DE PERSONNEL</c:v>
                </c:pt>
                <c:pt idx="2">
                  <c:v>ATTENUATIONS DE CHARGES</c:v>
                </c:pt>
                <c:pt idx="3">
                  <c:v>DEPENSES IMPREVUES</c:v>
                </c:pt>
                <c:pt idx="4">
                  <c:v>VIRT A SECTION INVESTISSEMENT</c:v>
                </c:pt>
                <c:pt idx="5">
                  <c:v>AUTRES CHARGES GESTION</c:v>
                </c:pt>
                <c:pt idx="6">
                  <c:v>CHARGES FINANCIERES</c:v>
                </c:pt>
                <c:pt idx="7">
                  <c:v>DOTATIONS AUX AMORTISSEMENTS</c:v>
                </c:pt>
              </c:strCache>
            </c:strRef>
          </c:cat>
          <c:val>
            <c:numRef>
              <c:f>Feuil1!$B$3:$B$10</c:f>
              <c:numCache>
                <c:formatCode>#,##0</c:formatCode>
                <c:ptCount val="8"/>
                <c:pt idx="0">
                  <c:v>20905</c:v>
                </c:pt>
                <c:pt idx="1">
                  <c:v>36415</c:v>
                </c:pt>
                <c:pt idx="2">
                  <c:v>10184</c:v>
                </c:pt>
                <c:pt idx="3">
                  <c:v>1911</c:v>
                </c:pt>
                <c:pt idx="4">
                  <c:v>1950</c:v>
                </c:pt>
                <c:pt idx="5">
                  <c:v>37061</c:v>
                </c:pt>
                <c:pt idx="6">
                  <c:v>1837</c:v>
                </c:pt>
                <c:pt idx="7">
                  <c:v>641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RECETTES DE FONCTIONNEMENT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Feuil1!$B$31:$B$32</c:f>
              <c:strCache>
                <c:ptCount val="2"/>
                <c:pt idx="0">
                  <c:v>RECETTES DE FONCTIONNEMENT</c:v>
                </c:pt>
                <c:pt idx="1">
                  <c:v>BP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1103399607417595E-2"/>
                  <c:y val="-2.648337950486575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Feuil1!$A$33:$A$40</c:f>
              <c:strCache>
                <c:ptCount val="8"/>
                <c:pt idx="0">
                  <c:v>ATTENUATION DE CHARGES</c:v>
                </c:pt>
                <c:pt idx="1">
                  <c:v>PRODUITS DOMAINE</c:v>
                </c:pt>
                <c:pt idx="2">
                  <c:v>IMPOTS ET TAXES</c:v>
                </c:pt>
                <c:pt idx="3">
                  <c:v>DOTATIONS ET PARTICIPATIONS</c:v>
                </c:pt>
                <c:pt idx="4">
                  <c:v>AUTRES PROTUIS GESTION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REPRISES SUR PROVISIONS</c:v>
                </c:pt>
              </c:strCache>
            </c:strRef>
          </c:cat>
          <c:val>
            <c:numRef>
              <c:f>Feuil1!$B$33:$B$40</c:f>
              <c:numCache>
                <c:formatCode>#,##0</c:formatCode>
                <c:ptCount val="8"/>
                <c:pt idx="0">
                  <c:v>9000</c:v>
                </c:pt>
                <c:pt idx="1">
                  <c:v>550</c:v>
                </c:pt>
                <c:pt idx="2">
                  <c:v>62397</c:v>
                </c:pt>
                <c:pt idx="3">
                  <c:v>23767</c:v>
                </c:pt>
                <c:pt idx="4">
                  <c:v>8564</c:v>
                </c:pt>
                <c:pt idx="5">
                  <c:v>2</c:v>
                </c:pt>
                <c:pt idx="6">
                  <c:v>243</c:v>
                </c:pt>
                <c:pt idx="7">
                  <c:v>6381</c:v>
                </c:pt>
              </c:numCache>
            </c:numRef>
          </c:val>
        </c:ser>
        <c:ser>
          <c:idx val="1"/>
          <c:order val="1"/>
          <c:tx>
            <c:strRef>
              <c:f>Feuil1!$C$31:$C$32</c:f>
              <c:strCache>
                <c:ptCount val="2"/>
                <c:pt idx="0">
                  <c:v>RECETTES DE FONCTIONNEMENT</c:v>
                </c:pt>
                <c:pt idx="1">
                  <c:v>REALISE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55099411126358E-2"/>
                  <c:y val="-2.8891293210682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10339960741756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9539662086537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206799214835191E-2"/>
                  <c:y val="-2.8891293210682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53966208653793E-2"/>
                  <c:y val="-8.66738796320477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Feuil1!$A$33:$A$40</c:f>
              <c:strCache>
                <c:ptCount val="8"/>
                <c:pt idx="0">
                  <c:v>ATTENUATION DE CHARGES</c:v>
                </c:pt>
                <c:pt idx="1">
                  <c:v>PRODUITS DOMAINE</c:v>
                </c:pt>
                <c:pt idx="2">
                  <c:v>IMPOTS ET TAXES</c:v>
                </c:pt>
                <c:pt idx="3">
                  <c:v>DOTATIONS ET PARTICIPATIONS</c:v>
                </c:pt>
                <c:pt idx="4">
                  <c:v>AUTRES PROTUIS GESTION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REPRISES SUR PROVISIONS</c:v>
                </c:pt>
              </c:strCache>
            </c:strRef>
          </c:cat>
          <c:val>
            <c:numRef>
              <c:f>Feuil1!$C$33:$C$40</c:f>
              <c:numCache>
                <c:formatCode>#,##0</c:formatCode>
                <c:ptCount val="8"/>
                <c:pt idx="0">
                  <c:v>9899.25</c:v>
                </c:pt>
                <c:pt idx="1">
                  <c:v>1286.03</c:v>
                </c:pt>
                <c:pt idx="2">
                  <c:v>63479.55</c:v>
                </c:pt>
                <c:pt idx="3">
                  <c:v>20456.330000000002</c:v>
                </c:pt>
                <c:pt idx="4">
                  <c:v>8488.6</c:v>
                </c:pt>
                <c:pt idx="5">
                  <c:v>2.4</c:v>
                </c:pt>
                <c:pt idx="7">
                  <c:v>12985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293752"/>
        <c:axId val="23288656"/>
      </c:barChart>
      <c:catAx>
        <c:axId val="23293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288656"/>
        <c:crosses val="autoZero"/>
        <c:auto val="1"/>
        <c:lblAlgn val="ctr"/>
        <c:lblOffset val="100"/>
        <c:noMultiLvlLbl val="0"/>
      </c:catAx>
      <c:valAx>
        <c:axId val="2328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2937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Feuil1!$B$32</c:f>
              <c:strCache>
                <c:ptCount val="1"/>
                <c:pt idx="0">
                  <c:v>BP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Feuil1!$A$33:$A$40</c:f>
              <c:strCache>
                <c:ptCount val="8"/>
                <c:pt idx="0">
                  <c:v>ATTENUATION DE CHARGES</c:v>
                </c:pt>
                <c:pt idx="1">
                  <c:v>PRODUITS DOMAINE</c:v>
                </c:pt>
                <c:pt idx="2">
                  <c:v>IMPOTS ET TAXES</c:v>
                </c:pt>
                <c:pt idx="3">
                  <c:v>DOTATIONS ET PARTICIPATIONS</c:v>
                </c:pt>
                <c:pt idx="4">
                  <c:v>AUTRES PROTUIS GESTION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REPRISES SUR PROVISIONS</c:v>
                </c:pt>
              </c:strCache>
            </c:strRef>
          </c:cat>
          <c:val>
            <c:numRef>
              <c:f>Feuil1!$B$33:$B$40</c:f>
              <c:numCache>
                <c:formatCode>#,##0</c:formatCode>
                <c:ptCount val="8"/>
                <c:pt idx="0">
                  <c:v>9000</c:v>
                </c:pt>
                <c:pt idx="1">
                  <c:v>550</c:v>
                </c:pt>
                <c:pt idx="2">
                  <c:v>62397</c:v>
                </c:pt>
                <c:pt idx="3">
                  <c:v>23767</c:v>
                </c:pt>
                <c:pt idx="4">
                  <c:v>8564</c:v>
                </c:pt>
                <c:pt idx="5">
                  <c:v>2</c:v>
                </c:pt>
                <c:pt idx="6">
                  <c:v>243</c:v>
                </c:pt>
                <c:pt idx="7">
                  <c:v>6381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DEPENSES D'INVESTISSEMENT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Feuil1!$B$60</c:f>
              <c:strCache>
                <c:ptCount val="1"/>
                <c:pt idx="0">
                  <c:v>BP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Feuil1!$A$61:$A$66</c:f>
              <c:strCache>
                <c:ptCount val="6"/>
                <c:pt idx="0">
                  <c:v>DEPENSES IMPREVUES</c:v>
                </c:pt>
                <c:pt idx="1">
                  <c:v>EMPRUNTS &amp; DETTES ASSIMILES</c:v>
                </c:pt>
                <c:pt idx="2">
                  <c:v>TRVX Rue TDV et Chaumont</c:v>
                </c:pt>
                <c:pt idx="3">
                  <c:v>TRACTEUR</c:v>
                </c:pt>
                <c:pt idx="4">
                  <c:v>DEBROUSSAILLEUSE</c:v>
                </c:pt>
                <c:pt idx="5">
                  <c:v>MATERIEL DE BUREAU</c:v>
                </c:pt>
              </c:strCache>
            </c:strRef>
          </c:cat>
          <c:val>
            <c:numRef>
              <c:f>Feuil1!$B$61:$B$66</c:f>
              <c:numCache>
                <c:formatCode>#,##0</c:formatCode>
                <c:ptCount val="6"/>
                <c:pt idx="0">
                  <c:v>7327</c:v>
                </c:pt>
                <c:pt idx="1">
                  <c:v>7311</c:v>
                </c:pt>
                <c:pt idx="2">
                  <c:v>144463</c:v>
                </c:pt>
                <c:pt idx="3">
                  <c:v>11280</c:v>
                </c:pt>
                <c:pt idx="4">
                  <c:v>1188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Feuil1!$C$60</c:f>
              <c:strCache>
                <c:ptCount val="1"/>
                <c:pt idx="0">
                  <c:v>REALISE 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Feuil1!$A$61:$A$66</c:f>
              <c:strCache>
                <c:ptCount val="6"/>
                <c:pt idx="0">
                  <c:v>DEPENSES IMPREVUES</c:v>
                </c:pt>
                <c:pt idx="1">
                  <c:v>EMPRUNTS &amp; DETTES ASSIMILES</c:v>
                </c:pt>
                <c:pt idx="2">
                  <c:v>TRVX Rue TDV et Chaumont</c:v>
                </c:pt>
                <c:pt idx="3">
                  <c:v>TRACTEUR</c:v>
                </c:pt>
                <c:pt idx="4">
                  <c:v>DEBROUSSAILLEUSE</c:v>
                </c:pt>
                <c:pt idx="5">
                  <c:v>MATERIEL DE BUREAU</c:v>
                </c:pt>
              </c:strCache>
            </c:strRef>
          </c:cat>
          <c:val>
            <c:numRef>
              <c:f>Feuil1!$C$61:$C$66</c:f>
              <c:numCache>
                <c:formatCode>#,##0</c:formatCode>
                <c:ptCount val="6"/>
                <c:pt idx="1">
                  <c:v>4384.68</c:v>
                </c:pt>
                <c:pt idx="2">
                  <c:v>1812.56</c:v>
                </c:pt>
                <c:pt idx="3">
                  <c:v>0</c:v>
                </c:pt>
                <c:pt idx="4">
                  <c:v>0</c:v>
                </c:pt>
                <c:pt idx="5">
                  <c:v>765.18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8552544"/>
        <c:axId val="508552936"/>
      </c:barChart>
      <c:catAx>
        <c:axId val="5085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8552936"/>
        <c:crosses val="autoZero"/>
        <c:auto val="1"/>
        <c:lblAlgn val="ctr"/>
        <c:lblOffset val="100"/>
        <c:noMultiLvlLbl val="0"/>
      </c:catAx>
      <c:valAx>
        <c:axId val="508552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855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Feuil1!$B$60</c:f>
              <c:strCache>
                <c:ptCount val="1"/>
                <c:pt idx="0">
                  <c:v>BP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Feuil1!$A$61:$A$65</c:f>
              <c:strCache>
                <c:ptCount val="5"/>
                <c:pt idx="0">
                  <c:v>DEPENSES IMPREVUES</c:v>
                </c:pt>
                <c:pt idx="1">
                  <c:v>EMPRUNTS &amp; DETTES ASSIMILES</c:v>
                </c:pt>
                <c:pt idx="2">
                  <c:v>TRVX Rue TDV et Chaumont</c:v>
                </c:pt>
                <c:pt idx="3">
                  <c:v>TRACTEUR</c:v>
                </c:pt>
                <c:pt idx="4">
                  <c:v>DEBROUSSAILLEUSE</c:v>
                </c:pt>
              </c:strCache>
            </c:strRef>
          </c:cat>
          <c:val>
            <c:numRef>
              <c:f>Feuil1!$B$61:$B$65</c:f>
              <c:numCache>
                <c:formatCode>#,##0</c:formatCode>
                <c:ptCount val="5"/>
                <c:pt idx="0">
                  <c:v>7327</c:v>
                </c:pt>
                <c:pt idx="1">
                  <c:v>7311</c:v>
                </c:pt>
                <c:pt idx="2">
                  <c:v>144463</c:v>
                </c:pt>
                <c:pt idx="3">
                  <c:v>11280</c:v>
                </c:pt>
                <c:pt idx="4">
                  <c:v>1188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Feuil1!$B$87</c:f>
              <c:strCache>
                <c:ptCount val="1"/>
                <c:pt idx="0">
                  <c:v>BP 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028806751046102E-2"/>
                  <c:y val="1.69419669596959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851852151882976E-2"/>
                  <c:y val="1.01651801758175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Feuil1!$A$88:$A$99</c:f>
              <c:strCache>
                <c:ptCount val="12"/>
                <c:pt idx="0">
                  <c:v>SOLDE D'EXECUTION</c:v>
                </c:pt>
                <c:pt idx="1">
                  <c:v>VIRT EN FONCTIONNEMENT</c:v>
                </c:pt>
                <c:pt idx="2">
                  <c:v>DOTATIONS, FONDS DIVERS</c:v>
                </c:pt>
                <c:pt idx="3">
                  <c:v>FDS Rue Tour de Ville</c:v>
                </c:pt>
                <c:pt idx="4">
                  <c:v>FDC Rue Tour de Ville</c:v>
                </c:pt>
                <c:pt idx="5">
                  <c:v>APV Rue de Chaumont</c:v>
                </c:pt>
                <c:pt idx="6">
                  <c:v>FDC Rue de Chaumont</c:v>
                </c:pt>
                <c:pt idx="7">
                  <c:v>FDC TRACTEUR</c:v>
                </c:pt>
                <c:pt idx="8">
                  <c:v>FDC TOUR PC</c:v>
                </c:pt>
                <c:pt idx="9">
                  <c:v>FDC DEBROUSSAILLEUSE</c:v>
                </c:pt>
                <c:pt idx="10">
                  <c:v>PRÊT RELAIS FCT TVA</c:v>
                </c:pt>
                <c:pt idx="11">
                  <c:v>AMORTISSEMENTS DES IMMOB.</c:v>
                </c:pt>
              </c:strCache>
            </c:strRef>
          </c:cat>
          <c:val>
            <c:numRef>
              <c:f>Feuil1!$B$88:$B$99</c:f>
              <c:numCache>
                <c:formatCode>#,##0</c:formatCode>
                <c:ptCount val="12"/>
                <c:pt idx="0">
                  <c:v>46995</c:v>
                </c:pt>
                <c:pt idx="1">
                  <c:v>1950</c:v>
                </c:pt>
                <c:pt idx="2">
                  <c:v>22183</c:v>
                </c:pt>
                <c:pt idx="3">
                  <c:v>18047</c:v>
                </c:pt>
                <c:pt idx="4">
                  <c:v>24651</c:v>
                </c:pt>
                <c:pt idx="5">
                  <c:v>16900</c:v>
                </c:pt>
                <c:pt idx="6">
                  <c:v>11689</c:v>
                </c:pt>
                <c:pt idx="7">
                  <c:v>4101</c:v>
                </c:pt>
                <c:pt idx="8">
                  <c:v>318</c:v>
                </c:pt>
                <c:pt idx="9">
                  <c:v>494</c:v>
                </c:pt>
                <c:pt idx="10">
                  <c:v>23600</c:v>
                </c:pt>
                <c:pt idx="11">
                  <c:v>641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RECETTES D'INVESTISSEMENT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Feuil1!$B$87</c:f>
              <c:strCache>
                <c:ptCount val="1"/>
                <c:pt idx="0">
                  <c:v>BP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6655099411126358E-2"/>
                  <c:y val="-2.72386701609381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Feuil1!$A$88:$A$99</c:f>
              <c:strCache>
                <c:ptCount val="12"/>
                <c:pt idx="0">
                  <c:v>SOLDE D'EXECUTION</c:v>
                </c:pt>
                <c:pt idx="1">
                  <c:v>VIRT EN FONCTIONNEMENT</c:v>
                </c:pt>
                <c:pt idx="2">
                  <c:v>DOTATIONS, FONDS DIVERS</c:v>
                </c:pt>
                <c:pt idx="3">
                  <c:v>FDS Rue Tour de Ville</c:v>
                </c:pt>
                <c:pt idx="4">
                  <c:v>FDC Rue Tour de Ville</c:v>
                </c:pt>
                <c:pt idx="5">
                  <c:v>APV Rue de Chaumont</c:v>
                </c:pt>
                <c:pt idx="6">
                  <c:v>FDC Rue de Chaumont</c:v>
                </c:pt>
                <c:pt idx="7">
                  <c:v>FDC TRACTEUR</c:v>
                </c:pt>
                <c:pt idx="8">
                  <c:v>FDC TOUR PC</c:v>
                </c:pt>
                <c:pt idx="9">
                  <c:v>FDC DEBROUSSAILLEUSE</c:v>
                </c:pt>
                <c:pt idx="10">
                  <c:v>PRÊT RELAIS FCT TVA</c:v>
                </c:pt>
                <c:pt idx="11">
                  <c:v>AMORTISSEMENTS DES IMMOB.</c:v>
                </c:pt>
              </c:strCache>
            </c:strRef>
          </c:cat>
          <c:val>
            <c:numRef>
              <c:f>Feuil1!$B$88:$B$99</c:f>
              <c:numCache>
                <c:formatCode>#,##0</c:formatCode>
                <c:ptCount val="12"/>
                <c:pt idx="0">
                  <c:v>46995</c:v>
                </c:pt>
                <c:pt idx="1">
                  <c:v>1950</c:v>
                </c:pt>
                <c:pt idx="2">
                  <c:v>22183</c:v>
                </c:pt>
                <c:pt idx="3">
                  <c:v>18047</c:v>
                </c:pt>
                <c:pt idx="4">
                  <c:v>24651</c:v>
                </c:pt>
                <c:pt idx="5">
                  <c:v>16900</c:v>
                </c:pt>
                <c:pt idx="6">
                  <c:v>11689</c:v>
                </c:pt>
                <c:pt idx="7">
                  <c:v>4101</c:v>
                </c:pt>
                <c:pt idx="8">
                  <c:v>318</c:v>
                </c:pt>
                <c:pt idx="9">
                  <c:v>494</c:v>
                </c:pt>
                <c:pt idx="10">
                  <c:v>23600</c:v>
                </c:pt>
                <c:pt idx="11">
                  <c:v>641</c:v>
                </c:pt>
              </c:numCache>
            </c:numRef>
          </c:val>
        </c:ser>
        <c:ser>
          <c:idx val="1"/>
          <c:order val="1"/>
          <c:tx>
            <c:strRef>
              <c:f>Feuil1!$C$87</c:f>
              <c:strCache>
                <c:ptCount val="1"/>
                <c:pt idx="0">
                  <c:v>REALISE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2953966208653828E-2"/>
                  <c:y val="-8.17160104828129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22067992148351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9.25283300618133E-3"/>
                  <c:y val="-5.44773403218752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Feuil1!$A$88:$A$99</c:f>
              <c:strCache>
                <c:ptCount val="12"/>
                <c:pt idx="0">
                  <c:v>SOLDE D'EXECUTION</c:v>
                </c:pt>
                <c:pt idx="1">
                  <c:v>VIRT EN FONCTIONNEMENT</c:v>
                </c:pt>
                <c:pt idx="2">
                  <c:v>DOTATIONS, FONDS DIVERS</c:v>
                </c:pt>
                <c:pt idx="3">
                  <c:v>FDS Rue Tour de Ville</c:v>
                </c:pt>
                <c:pt idx="4">
                  <c:v>FDC Rue Tour de Ville</c:v>
                </c:pt>
                <c:pt idx="5">
                  <c:v>APV Rue de Chaumont</c:v>
                </c:pt>
                <c:pt idx="6">
                  <c:v>FDC Rue de Chaumont</c:v>
                </c:pt>
                <c:pt idx="7">
                  <c:v>FDC TRACTEUR</c:v>
                </c:pt>
                <c:pt idx="8">
                  <c:v>FDC TOUR PC</c:v>
                </c:pt>
                <c:pt idx="9">
                  <c:v>FDC DEBROUSSAILLEUSE</c:v>
                </c:pt>
                <c:pt idx="10">
                  <c:v>PRÊT RELAIS FCT TVA</c:v>
                </c:pt>
                <c:pt idx="11">
                  <c:v>AMORTISSEMENTS DES IMMOB.</c:v>
                </c:pt>
              </c:strCache>
            </c:strRef>
          </c:cat>
          <c:val>
            <c:numRef>
              <c:f>Feuil1!$C$88:$C$99</c:f>
              <c:numCache>
                <c:formatCode>#,##0</c:formatCode>
                <c:ptCount val="12"/>
                <c:pt idx="1">
                  <c:v>0</c:v>
                </c:pt>
                <c:pt idx="2">
                  <c:v>7401.55</c:v>
                </c:pt>
                <c:pt idx="3">
                  <c:v>27317.5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10">
                  <c:v>20000</c:v>
                </c:pt>
                <c:pt idx="11">
                  <c:v>641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840888"/>
        <c:axId val="500370584"/>
      </c:barChart>
      <c:catAx>
        <c:axId val="49884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0370584"/>
        <c:crosses val="autoZero"/>
        <c:auto val="1"/>
        <c:lblAlgn val="ctr"/>
        <c:lblOffset val="100"/>
        <c:noMultiLvlLbl val="0"/>
      </c:catAx>
      <c:valAx>
        <c:axId val="500370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9884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08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31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10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03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42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61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6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81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8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8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16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B908-0A10-4D91-A969-A165186F3EBD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BFC7-C944-4241-97E7-797072E65E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12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004951"/>
              </p:ext>
            </p:extLst>
          </p:nvPr>
        </p:nvGraphicFramePr>
        <p:xfrm>
          <a:off x="4987688" y="1287998"/>
          <a:ext cx="6862763" cy="45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019121"/>
              </p:ext>
            </p:extLst>
          </p:nvPr>
        </p:nvGraphicFramePr>
        <p:xfrm>
          <a:off x="0" y="1699633"/>
          <a:ext cx="5310188" cy="355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983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563371"/>
              </p:ext>
            </p:extLst>
          </p:nvPr>
        </p:nvGraphicFramePr>
        <p:xfrm>
          <a:off x="4740554" y="1387625"/>
          <a:ext cx="686276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117675"/>
              </p:ext>
            </p:extLst>
          </p:nvPr>
        </p:nvGraphicFramePr>
        <p:xfrm>
          <a:off x="0" y="1873265"/>
          <a:ext cx="5081588" cy="3186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168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323418"/>
              </p:ext>
            </p:extLst>
          </p:nvPr>
        </p:nvGraphicFramePr>
        <p:xfrm>
          <a:off x="4992509" y="1334228"/>
          <a:ext cx="6872288" cy="3890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875179"/>
              </p:ext>
            </p:extLst>
          </p:nvPr>
        </p:nvGraphicFramePr>
        <p:xfrm>
          <a:off x="187244" y="1767227"/>
          <a:ext cx="5043488" cy="306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439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750038"/>
              </p:ext>
            </p:extLst>
          </p:nvPr>
        </p:nvGraphicFramePr>
        <p:xfrm>
          <a:off x="-265145" y="2627975"/>
          <a:ext cx="6172199" cy="374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258199"/>
              </p:ext>
            </p:extLst>
          </p:nvPr>
        </p:nvGraphicFramePr>
        <p:xfrm>
          <a:off x="5034594" y="285991"/>
          <a:ext cx="6862763" cy="466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9608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</Words>
  <Application>Microsoft Office PowerPoint</Application>
  <PresentationFormat>Grand écran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4</cp:revision>
  <dcterms:created xsi:type="dcterms:W3CDTF">2020-07-12T13:01:30Z</dcterms:created>
  <dcterms:modified xsi:type="dcterms:W3CDTF">2020-07-12T13:34:17Z</dcterms:modified>
</cp:coreProperties>
</file>